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0"/>
  </p:notesMasterIdLst>
  <p:sldIdLst>
    <p:sldId id="256" r:id="rId2"/>
    <p:sldId id="261" r:id="rId3"/>
    <p:sldId id="262" r:id="rId4"/>
    <p:sldId id="257" r:id="rId5"/>
    <p:sldId id="263" r:id="rId6"/>
    <p:sldId id="258" r:id="rId7"/>
    <p:sldId id="259" r:id="rId8"/>
    <p:sldId id="260" r:id="rId9"/>
  </p:sldIdLst>
  <p:sldSz cx="9144000" cy="6858000" type="screen4x3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D13497FB-D85D-4E64-9D18-1F98D83D78C9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19" tIns="47060" rIns="94119" bIns="470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0477"/>
            <a:ext cx="5681980" cy="4216241"/>
          </a:xfrm>
          <a:prstGeom prst="rect">
            <a:avLst/>
          </a:prstGeom>
        </p:spPr>
        <p:txBody>
          <a:bodyPr vert="horz" lIns="94119" tIns="47060" rIns="94119" bIns="4706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899328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4657C72F-7AFC-467A-B9EE-266F89BE1E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799F6D-1534-4D8D-9F73-7329C23DA9B1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4F777-719D-4BA2-8429-7C1CF6CBDE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13" Type="http://schemas.openxmlformats.org/officeDocument/2006/relationships/image" Target="../media/image2.png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12" Type="http://schemas.openxmlformats.org/officeDocument/2006/relationships/slideLayout" Target="../slideLayouts/slideLayout1.xml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audio" Target="../media/audio6.wav"/><Relationship Id="rId11" Type="http://schemas.openxmlformats.org/officeDocument/2006/relationships/audio" Target="../media/audio11.wav"/><Relationship Id="rId5" Type="http://schemas.openxmlformats.org/officeDocument/2006/relationships/audio" Target="../media/audio5.wav"/><Relationship Id="rId15" Type="http://schemas.openxmlformats.org/officeDocument/2006/relationships/image" Target="../media/image4.png"/><Relationship Id="rId10" Type="http://schemas.openxmlformats.org/officeDocument/2006/relationships/audio" Target="../media/audio10.wav"/><Relationship Id="rId4" Type="http://schemas.openxmlformats.org/officeDocument/2006/relationships/audio" Target="../media/audio4.wav"/><Relationship Id="rId9" Type="http://schemas.openxmlformats.org/officeDocument/2006/relationships/audio" Target="../media/audio9.wav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audio" Target="../media/audio16.wav"/><Relationship Id="rId7" Type="http://schemas.openxmlformats.org/officeDocument/2006/relationships/audio" Target="../media/audio20.wav"/><Relationship Id="rId2" Type="http://schemas.openxmlformats.org/officeDocument/2006/relationships/audio" Target="../media/audio15.wav"/><Relationship Id="rId1" Type="http://schemas.openxmlformats.org/officeDocument/2006/relationships/audio" Target="../media/audio14.wav"/><Relationship Id="rId6" Type="http://schemas.openxmlformats.org/officeDocument/2006/relationships/audio" Target="../media/audio19.wav"/><Relationship Id="rId5" Type="http://schemas.openxmlformats.org/officeDocument/2006/relationships/audio" Target="../media/audio18.wav"/><Relationship Id="rId10" Type="http://schemas.openxmlformats.org/officeDocument/2006/relationships/image" Target="../media/image4.png"/><Relationship Id="rId4" Type="http://schemas.openxmlformats.org/officeDocument/2006/relationships/audio" Target="../media/audio17.wav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3.wav"/><Relationship Id="rId2" Type="http://schemas.openxmlformats.org/officeDocument/2006/relationships/audio" Target="../media/audio22.wav"/><Relationship Id="rId1" Type="http://schemas.openxmlformats.org/officeDocument/2006/relationships/audio" Target="../media/audio21.wav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1.wav"/><Relationship Id="rId13" Type="http://schemas.openxmlformats.org/officeDocument/2006/relationships/image" Target="../media/image3.png"/><Relationship Id="rId3" Type="http://schemas.openxmlformats.org/officeDocument/2006/relationships/audio" Target="../media/audio26.wav"/><Relationship Id="rId7" Type="http://schemas.openxmlformats.org/officeDocument/2006/relationships/audio" Target="../media/audio30.wav"/><Relationship Id="rId12" Type="http://schemas.openxmlformats.org/officeDocument/2006/relationships/slideLayout" Target="../slideLayouts/slideLayout2.xml"/><Relationship Id="rId2" Type="http://schemas.openxmlformats.org/officeDocument/2006/relationships/audio" Target="../media/audio25.wav"/><Relationship Id="rId1" Type="http://schemas.openxmlformats.org/officeDocument/2006/relationships/audio" Target="../media/audio24.wav"/><Relationship Id="rId6" Type="http://schemas.openxmlformats.org/officeDocument/2006/relationships/audio" Target="../media/audio29.wav"/><Relationship Id="rId11" Type="http://schemas.openxmlformats.org/officeDocument/2006/relationships/audio" Target="../media/audio34.wav"/><Relationship Id="rId5" Type="http://schemas.openxmlformats.org/officeDocument/2006/relationships/audio" Target="../media/audio28.wav"/><Relationship Id="rId10" Type="http://schemas.openxmlformats.org/officeDocument/2006/relationships/audio" Target="../media/audio33.wav"/><Relationship Id="rId4" Type="http://schemas.openxmlformats.org/officeDocument/2006/relationships/audio" Target="../media/audio27.wav"/><Relationship Id="rId9" Type="http://schemas.openxmlformats.org/officeDocument/2006/relationships/audio" Target="../media/audio32.wav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6.wav"/><Relationship Id="rId1" Type="http://schemas.openxmlformats.org/officeDocument/2006/relationships/audio" Target="../media/audio35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8.wav"/><Relationship Id="rId1" Type="http://schemas.openxmlformats.org/officeDocument/2006/relationships/audio" Target="../media/audio37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799" y="838196"/>
          <a:ext cx="7772400" cy="525780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8610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2000" kern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20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latin typeface="Arial" pitchFamily="34" charset="0"/>
                          <a:cs typeface="Arial" pitchFamily="34" charset="0"/>
                        </a:rPr>
                        <a:t>a 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>
                          <a:latin typeface="Arial" pitchFamily="34" charset="0"/>
                          <a:cs typeface="Arial" pitchFamily="34" charset="0"/>
                        </a:rPr>
                        <a:t>u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800" dirty="0"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ka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ki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ke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ko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sa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shi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su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se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so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ta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chi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tsu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te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to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na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ni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nu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ne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hi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rial" pitchFamily="34" charset="0"/>
                          <a:cs typeface="Arial" pitchFamily="34" charset="0"/>
                        </a:rPr>
                        <a:t>hu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he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ho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ya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yu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yo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ra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>
                          <a:latin typeface="Arial" pitchFamily="34" charset="0"/>
                          <a:cs typeface="Arial" pitchFamily="34" charset="0"/>
                        </a:rPr>
                        <a:t>ri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ru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re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ro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wa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  <a:tr h="439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3721" marR="63721" marT="0" marB="0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895600" y="28569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Japanese Syllables – No. 1</a:t>
            </a:r>
            <a:endParaRPr lang="en-US" sz="2000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3276600" y="4343400"/>
            <a:ext cx="1295400" cy="439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63153" y="5224700"/>
            <a:ext cx="1312985" cy="427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78433" y="5240560"/>
            <a:ext cx="1284367" cy="398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79930" y="5226424"/>
            <a:ext cx="1287470" cy="412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49815" y="4343400"/>
            <a:ext cx="1308158" cy="443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1143000" y="1143000"/>
            <a:ext cx="304800" cy="3048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14" cstate="print"/>
          <a:stretch>
            <a:fillRect/>
          </a:stretch>
        </p:blipFill>
        <p:spPr>
          <a:xfrm>
            <a:off x="1524000" y="1828800"/>
            <a:ext cx="304800" cy="304800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</p:cNvPr>
          <p:cNvPicPr>
            <a:picLocks noRot="1" noChangeAspect="1"/>
          </p:cNvPicPr>
          <p:nvPr>
            <a:wavAudioFile r:embed="rId3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2209800"/>
            <a:ext cx="304800" cy="304800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</p:cNvPr>
          <p:cNvPicPr>
            <a:picLocks noRot="1" noChangeAspect="1"/>
          </p:cNvPicPr>
          <p:nvPr>
            <a:wavAudioFile r:embed="rId4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2667000"/>
            <a:ext cx="304800" cy="304800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</p:cNvPr>
          <p:cNvPicPr>
            <a:picLocks noRot="1" noChangeAspect="1"/>
          </p:cNvPicPr>
          <p:nvPr>
            <a:wavAudioFile r:embed="rId5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3124200"/>
            <a:ext cx="304800" cy="304800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</p:cNvPr>
          <p:cNvPicPr>
            <a:picLocks noRot="1" noChangeAspect="1"/>
          </p:cNvPicPr>
          <p:nvPr>
            <a:wavAudioFile r:embed="rId6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3581400"/>
            <a:ext cx="304800" cy="304800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</p:cNvPr>
          <p:cNvPicPr>
            <a:picLocks noRot="1" noChangeAspect="1"/>
          </p:cNvPicPr>
          <p:nvPr>
            <a:wavAudioFile r:embed="rId7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3962400"/>
            <a:ext cx="304800" cy="304800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</p:cNvPr>
          <p:cNvPicPr>
            <a:picLocks noRot="1" noChangeAspect="1"/>
          </p:cNvPicPr>
          <p:nvPr>
            <a:wavAudioFile r:embed="rId8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4419600"/>
            <a:ext cx="304800" cy="304800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</p:cNvPr>
          <p:cNvPicPr>
            <a:picLocks noRot="1" noChangeAspect="1"/>
          </p:cNvPicPr>
          <p:nvPr>
            <a:wavAudioFile r:embed="rId9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4876800"/>
            <a:ext cx="304800" cy="3048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</p:cNvPr>
          <p:cNvPicPr>
            <a:picLocks noRot="1" noChangeAspect="1"/>
          </p:cNvPicPr>
          <p:nvPr>
            <a:wavAudioFile r:embed="rId10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5257800"/>
            <a:ext cx="304800" cy="304800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</p:cNvPr>
          <p:cNvPicPr>
            <a:picLocks noRot="1" noChangeAspect="1"/>
          </p:cNvPicPr>
          <p:nvPr>
            <a:wavAudioFile r:embed="rId11" name="Recorded Sound"/>
          </p:nvPr>
        </p:nvPicPr>
        <p:blipFill>
          <a:blip r:embed="rId15" cstate="print"/>
          <a:stretch>
            <a:fillRect/>
          </a:stretch>
        </p:blipFill>
        <p:spPr>
          <a:xfrm>
            <a:off x="1524000" y="5715000"/>
            <a:ext cx="304800" cy="304800"/>
          </a:xfrm>
          <a:prstGeom prst="rect">
            <a:avLst/>
          </a:prstGeom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7620000" y="6324600"/>
            <a:ext cx="1301750" cy="381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0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8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8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63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8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8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646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59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6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95600" y="28569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Japanese Syllables – No. 1</a:t>
            </a:r>
            <a:endParaRPr lang="en-US" sz="2000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5257800"/>
            <a:ext cx="617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this page, and in the following page, words are given in the order of the Japanese alphabet (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syllabary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namely, </a:t>
            </a:r>
          </a:p>
          <a:p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u, e, o, ka,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shi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se, so,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chi,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tsu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to, etc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95400" y="1066800"/>
          <a:ext cx="2819400" cy="3566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  <a:gridCol w="1905000"/>
              </a:tblGrid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love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ame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rain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inu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dog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house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ue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top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uso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lie = untruth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picture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ehon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illustrated book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eki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station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otto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husband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onna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woman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kawa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river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kinu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silk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181600" y="1066800"/>
          <a:ext cx="2819400" cy="3566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90600"/>
                <a:gridCol w="1828800"/>
              </a:tblGrid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kushi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comb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ke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hair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kon'ya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tonight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saru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monkey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shippai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failure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su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vinegar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sen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one thousand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sonata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sonata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tanoshii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joyful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chi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blood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tsuki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moon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te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hand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tori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bird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</a:tbl>
          </a:graphicData>
        </a:graphic>
      </p:graphicFrame>
      <p:pic>
        <p:nvPicPr>
          <p:cNvPr id="10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990600" y="1066800"/>
            <a:ext cx="304800" cy="304800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620000" y="6324600"/>
            <a:ext cx="1301750" cy="381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95600" y="30480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Japanese Syllables – No. 1</a:t>
            </a:r>
            <a:endParaRPr lang="en-US" sz="2000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5357336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Continuing from the previous page, words are given in the order of the Japanese alphabet (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syllabary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namely,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nu, ne, no, ha, hi,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(fu), he, ho, ma, mi, mu, me, mo,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yu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ru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wa, and, </a:t>
            </a:r>
            <a:r>
              <a:rPr lang="en-US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</a:t>
            </a:r>
            <a:r>
              <a:rPr lang="en-US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(o) </a:t>
            </a:r>
            <a:endParaRPr 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990600"/>
          <a:ext cx="3124200" cy="3566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371600"/>
                <a:gridCol w="1752600"/>
              </a:tblGrid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Arial" pitchFamily="34" charset="0"/>
                          <a:cs typeface="Arial" pitchFamily="34" charset="0"/>
                        </a:rPr>
                        <a:t>namae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niku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meat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nurui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lukewarm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ne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root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nonkina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carefree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haha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mother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hisho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secretary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Arial" pitchFamily="34" charset="0"/>
                          <a:cs typeface="Arial" pitchFamily="34" charset="0"/>
                        </a:rPr>
                        <a:t>hurui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old/ancient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henna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strange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hoshi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star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matsu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pine tree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minato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port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mutsukashii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difficult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953000" y="990600"/>
          <a:ext cx="3276600" cy="38404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52600"/>
                <a:gridCol w="1524000"/>
              </a:tblGrid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me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eye</a:t>
                      </a: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monku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complaint</a:t>
                      </a: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yakusoku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promise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yūgata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evening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yoru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night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ran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orchid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rikon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divorce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rubī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ruby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rengyō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forsythia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ronsō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argument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wakai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young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loop, ring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heiwa</a:t>
                      </a: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peace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  <a:tr h="240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Sore o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kudasai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Give it to me.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7608" marR="67608" marT="0" marB="0"/>
                </a:tc>
              </a:tr>
            </a:tbl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609600" y="1066800"/>
            <a:ext cx="304800" cy="304800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620000" y="6324600"/>
            <a:ext cx="1301750" cy="381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76400" y="152401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Japanese Syllables – No. 2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Additional Syllables – Consonant plus vowel</a:t>
            </a:r>
          </a:p>
          <a:p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295400" y="1295400"/>
          <a:ext cx="6781800" cy="3352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30300"/>
                <a:gridCol w="1130300"/>
                <a:gridCol w="1130300"/>
                <a:gridCol w="1130300"/>
                <a:gridCol w="1130300"/>
                <a:gridCol w="1130300"/>
              </a:tblGrid>
              <a:tr h="670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/>
                        <a:t>g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ga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gi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gu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ge</a:t>
                      </a:r>
                      <a:endParaRPr lang="en-US" sz="12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go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70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/>
                        <a:t>z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ji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70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/>
                        <a:t>d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da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ji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de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do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70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/>
                        <a:t>b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ba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bi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bu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be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bo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70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/>
                        <a:t>p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pa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pi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pu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pe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po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981200" y="4724401"/>
            <a:ext cx="1905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kusei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(student)</a:t>
            </a:r>
          </a:p>
          <a:p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nkō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(bank)</a:t>
            </a:r>
          </a:p>
          <a:p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gu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chi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(complaint)</a:t>
            </a:r>
          </a:p>
          <a:p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hin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(crudeness)</a:t>
            </a:r>
          </a:p>
          <a:p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han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(meal)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Hard &lt;g&gt; sound</a:t>
            </a:r>
          </a:p>
          <a:p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0" y="4724400"/>
            <a:ext cx="2362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(music)</a:t>
            </a:r>
          </a:p>
          <a:p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</a:t>
            </a:r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yakana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(boisterous)</a:t>
            </a:r>
          </a:p>
          <a:p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</a:t>
            </a:r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gu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(right away)</a:t>
            </a:r>
          </a:p>
          <a:p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</a:t>
            </a:r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(human)</a:t>
            </a:r>
          </a:p>
          <a:p>
            <a:r>
              <a:rPr lang="en-US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tama</a:t>
            </a:r>
            <a:r>
              <a:rPr lang="en-US" sz="1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(egg)</a:t>
            </a:r>
          </a:p>
          <a:p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Soft &lt;g&gt; sound</a:t>
            </a:r>
          </a:p>
          <a:p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1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9" cstate="print"/>
          <a:stretch>
            <a:fillRect/>
          </a:stretch>
        </p:blipFill>
        <p:spPr>
          <a:xfrm>
            <a:off x="1828800" y="2209800"/>
            <a:ext cx="304800" cy="304800"/>
          </a:xfrm>
          <a:prstGeom prst="rect">
            <a:avLst/>
          </a:prstGeom>
        </p:spPr>
      </p:pic>
      <p:pic>
        <p:nvPicPr>
          <p:cNvPr id="32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9" cstate="print"/>
          <a:stretch>
            <a:fillRect/>
          </a:stretch>
        </p:blipFill>
        <p:spPr>
          <a:xfrm>
            <a:off x="1828800" y="2819400"/>
            <a:ext cx="304800" cy="304800"/>
          </a:xfrm>
          <a:prstGeom prst="rect">
            <a:avLst/>
          </a:prstGeom>
        </p:spPr>
      </p:pic>
      <p:pic>
        <p:nvPicPr>
          <p:cNvPr id="33" name="Recorded Sound">
            <a:hlinkClick r:id="" action="ppaction://media"/>
          </p:cNvPr>
          <p:cNvPicPr>
            <a:picLocks noRot="1" noChangeAspect="1"/>
          </p:cNvPicPr>
          <p:nvPr>
            <a:wavAudioFile r:embed="rId3" name="Recorded Sound"/>
          </p:nvPr>
        </p:nvPicPr>
        <p:blipFill>
          <a:blip r:embed="rId9" cstate="print"/>
          <a:stretch>
            <a:fillRect/>
          </a:stretch>
        </p:blipFill>
        <p:spPr>
          <a:xfrm>
            <a:off x="1828800" y="3505200"/>
            <a:ext cx="304800" cy="304800"/>
          </a:xfrm>
          <a:prstGeom prst="rect">
            <a:avLst/>
          </a:prstGeom>
        </p:spPr>
      </p:pic>
      <p:pic>
        <p:nvPicPr>
          <p:cNvPr id="34" name="Recorded Sound">
            <a:hlinkClick r:id="" action="ppaction://media"/>
          </p:cNvPr>
          <p:cNvPicPr>
            <a:picLocks noRot="1" noChangeAspect="1"/>
          </p:cNvPicPr>
          <p:nvPr>
            <a:wavAudioFile r:embed="rId4" name="Recorded Sound"/>
          </p:nvPr>
        </p:nvPicPr>
        <p:blipFill>
          <a:blip r:embed="rId9" cstate="print"/>
          <a:stretch>
            <a:fillRect/>
          </a:stretch>
        </p:blipFill>
        <p:spPr>
          <a:xfrm>
            <a:off x="1828800" y="4114800"/>
            <a:ext cx="304800" cy="304800"/>
          </a:xfrm>
          <a:prstGeom prst="rect">
            <a:avLst/>
          </a:prstGeom>
        </p:spPr>
      </p:pic>
      <p:pic>
        <p:nvPicPr>
          <p:cNvPr id="37" name="Recorded Sound">
            <a:hlinkClick r:id="" action="ppaction://media"/>
          </p:cNvPr>
          <p:cNvPicPr>
            <a:picLocks noRot="1" noChangeAspect="1"/>
          </p:cNvPicPr>
          <p:nvPr>
            <a:wavAudioFile r:embed="rId5" name="Recorded Sound"/>
          </p:nvPr>
        </p:nvPicPr>
        <p:blipFill>
          <a:blip r:embed="rId9" cstate="print"/>
          <a:stretch>
            <a:fillRect/>
          </a:stretch>
        </p:blipFill>
        <p:spPr>
          <a:xfrm>
            <a:off x="1828800" y="1447800"/>
            <a:ext cx="304800" cy="304800"/>
          </a:xfrm>
          <a:prstGeom prst="rect">
            <a:avLst/>
          </a:prstGeom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7543800" y="6324600"/>
            <a:ext cx="1301750" cy="279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Recorded Sound">
            <a:hlinkClick r:id="" action="ppaction://media"/>
          </p:cNvPr>
          <p:cNvPicPr>
            <a:picLocks noRot="1" noChangeAspect="1"/>
          </p:cNvPicPr>
          <p:nvPr>
            <a:wavAudioFile r:embed="rId6" name="Recorded Sound"/>
          </p:nvPr>
        </p:nvPicPr>
        <p:blipFill>
          <a:blip r:embed="rId10" cstate="print"/>
          <a:stretch>
            <a:fillRect/>
          </a:stretch>
        </p:blipFill>
        <p:spPr>
          <a:xfrm>
            <a:off x="1676400" y="4800600"/>
            <a:ext cx="304800" cy="304800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</p:cNvPr>
          <p:cNvPicPr>
            <a:picLocks noRot="1" noChangeAspect="1"/>
          </p:cNvPicPr>
          <p:nvPr>
            <a:wavAudioFile r:embed="rId7" name="Recorded Sound"/>
          </p:nvPr>
        </p:nvPicPr>
        <p:blipFill>
          <a:blip r:embed="rId10" cstate="print"/>
          <a:stretch>
            <a:fillRect/>
          </a:stretch>
        </p:blipFill>
        <p:spPr>
          <a:xfrm>
            <a:off x="4191000" y="4800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0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98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96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97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0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34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752600" y="152401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Japanese Syllables – No. 2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Additional Syllables – Consonant plus vowel</a:t>
            </a:r>
          </a:p>
          <a:p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7543800" y="6324600"/>
            <a:ext cx="1301750" cy="279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295400" y="1295400"/>
          <a:ext cx="6705600" cy="10972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33400"/>
                <a:gridCol w="1295400"/>
                <a:gridCol w="1371600"/>
                <a:gridCol w="1219200"/>
                <a:gridCol w="1143000"/>
                <a:gridCol w="1143000"/>
              </a:tblGrid>
              <a:tr h="27397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"z"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zannen</a:t>
                      </a: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!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jishin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zurui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zenbu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ō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  <a:tr h="273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pity</a:t>
                      </a: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!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earthquake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cunning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elephant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  <a:tr h="27397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8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"d"</a:t>
                      </a: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hidari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hanaji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tsuzuku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denwa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ōbutsu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  <a:tr h="273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left</a:t>
                      </a: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nosebleed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continue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telephone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animal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295400" y="3352800"/>
          <a:ext cx="6781800" cy="59470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33400"/>
                <a:gridCol w="1295400"/>
                <a:gridCol w="990600"/>
                <a:gridCol w="1219200"/>
                <a:gridCol w="1600200"/>
                <a:gridCol w="1143000"/>
              </a:tblGrid>
              <a:tr h="27397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"b"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latin typeface="Arial" pitchFamily="34" charset="0"/>
                          <a:cs typeface="Arial" pitchFamily="34" charset="0"/>
                        </a:rPr>
                        <a:t>bangohan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latin typeface="Arial" pitchFamily="34" charset="0"/>
                          <a:cs typeface="Arial" pitchFamily="34" charset="0"/>
                        </a:rPr>
                        <a:t>yubi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buch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ō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latin typeface="Arial" pitchFamily="34" charset="0"/>
                          <a:cs typeface="Arial" pitchFamily="34" charset="0"/>
                        </a:rPr>
                        <a:t>fuben</a:t>
                      </a:r>
                      <a:r>
                        <a:rPr lang="fr-FR" sz="1800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fr-FR" sz="1800" dirty="0" err="1" smtClean="0">
                          <a:latin typeface="Arial" pitchFamily="34" charset="0"/>
                          <a:cs typeface="Arial" pitchFamily="34" charset="0"/>
                        </a:rPr>
                        <a:t>huben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tonbo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  <a:tr h="3203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latin typeface="Arial" pitchFamily="34" charset="0"/>
                          <a:cs typeface="Arial" pitchFamily="34" charset="0"/>
                        </a:rPr>
                        <a:t>Dinner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finger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manager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inconvenience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dragonfly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1295400" y="5029200"/>
          <a:ext cx="6781800" cy="5486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33400"/>
                <a:gridCol w="1295400"/>
                <a:gridCol w="1233786"/>
                <a:gridCol w="1011561"/>
                <a:gridCol w="1488453"/>
                <a:gridCol w="1219200"/>
              </a:tblGrid>
              <a:tr h="27397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"p"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kanpai</a:t>
                      </a: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!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enpitsu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tenpura</a:t>
                      </a: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kinpen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tanpopo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  <a:tr h="273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toast!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pencil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tempura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vicinity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dandelion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494" marR="68494" marT="0" marB="0" anchor="ctr"/>
                </a:tc>
              </a:tr>
            </a:tbl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990600" y="1447800"/>
            <a:ext cx="304800" cy="3048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990600" y="3429000"/>
            <a:ext cx="304800" cy="3048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Rot="1" noChangeAspect="1"/>
          </p:cNvPicPr>
          <p:nvPr>
            <a:wavAudioFile r:embed="rId3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990600" y="510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0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752600" y="28569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Japanese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Syllables –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No. 3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Additional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Syllables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– Consonant plus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ya,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yu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yo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514600" y="1905000"/>
          <a:ext cx="4114800" cy="40233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371600"/>
                <a:gridCol w="1371600"/>
                <a:gridCol w="1371600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kya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kyu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kyo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sha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shu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sho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cha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chu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cho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nya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nyu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nyo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hya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hyu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hyo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mya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myu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myo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rya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ryu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ryo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gya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gyu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gyo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ja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ju</a:t>
                      </a:r>
                      <a:endParaRPr lang="en-US" sz="120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jo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bya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>
                          <a:latin typeface="Arial" pitchFamily="34" charset="0"/>
                          <a:cs typeface="Arial" pitchFamily="34" charset="0"/>
                        </a:rPr>
                        <a:t>byu</a:t>
                      </a:r>
                      <a:endParaRPr lang="en-US" sz="120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byo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pya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>
                          <a:latin typeface="Arial" pitchFamily="34" charset="0"/>
                          <a:cs typeface="Arial" pitchFamily="34" charset="0"/>
                        </a:rPr>
                        <a:t>pyu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13460" algn="l"/>
                          <a:tab pos="2026920" algn="l"/>
                          <a:tab pos="3040380" algn="l"/>
                          <a:tab pos="4053840" algn="l"/>
                          <a:tab pos="5067300" algn="l"/>
                        </a:tabLst>
                      </a:pPr>
                      <a:r>
                        <a:rPr lang="fr-FR" sz="1800" dirty="0" err="1">
                          <a:latin typeface="Arial" pitchFamily="34" charset="0"/>
                          <a:cs typeface="Arial" pitchFamily="34" charset="0"/>
                        </a:rPr>
                        <a:t>pyo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ea typeface="MS PGothic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8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2171700" y="1981200"/>
            <a:ext cx="304800" cy="3048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2171700" y="2362200"/>
            <a:ext cx="304800" cy="3048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Rot="1" noChangeAspect="1"/>
          </p:cNvPicPr>
          <p:nvPr>
            <a:wavAudioFile r:embed="rId3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2171700" y="2743200"/>
            <a:ext cx="304800" cy="3048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</p:cNvPr>
          <p:cNvPicPr>
            <a:picLocks noRot="1" noChangeAspect="1"/>
          </p:cNvPicPr>
          <p:nvPr>
            <a:wavAudioFile r:embed="rId4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2171700" y="3124200"/>
            <a:ext cx="304800" cy="304800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</p:cNvPr>
          <p:cNvPicPr>
            <a:picLocks noRot="1" noChangeAspect="1"/>
          </p:cNvPicPr>
          <p:nvPr>
            <a:wavAudioFile r:embed="rId5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2171700" y="3505200"/>
            <a:ext cx="304800" cy="304800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</p:cNvPr>
          <p:cNvPicPr>
            <a:picLocks noRot="1" noChangeAspect="1"/>
          </p:cNvPicPr>
          <p:nvPr>
            <a:wavAudioFile r:embed="rId6" name="Recorded Sound"/>
          </p:nvPr>
        </p:nvPicPr>
        <p:blipFill>
          <a:blip r:embed="rId13" cstate="print"/>
          <a:stretch>
            <a:fillRect/>
          </a:stretch>
        </p:blipFill>
        <p:spPr>
          <a:xfrm>
            <a:off x="2171700" y="3810000"/>
            <a:ext cx="304800" cy="304800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</p:cNvPr>
          <p:cNvPicPr>
            <a:picLocks noRot="1" noChangeAspect="1"/>
          </p:cNvPicPr>
          <p:nvPr>
            <a:wavAudioFile r:embed="rId7" name="Recorded Sound"/>
          </p:nvPr>
        </p:nvPicPr>
        <p:blipFill>
          <a:blip r:embed="rId14" cstate="print"/>
          <a:stretch>
            <a:fillRect/>
          </a:stretch>
        </p:blipFill>
        <p:spPr>
          <a:xfrm>
            <a:off x="2171700" y="4191000"/>
            <a:ext cx="304800" cy="304800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</p:cNvPr>
          <p:cNvPicPr>
            <a:picLocks noRot="1" noChangeAspect="1"/>
          </p:cNvPicPr>
          <p:nvPr>
            <a:wavAudioFile r:embed="rId8" name="Recorded Sound"/>
          </p:nvPr>
        </p:nvPicPr>
        <p:blipFill>
          <a:blip r:embed="rId14" cstate="print"/>
          <a:stretch>
            <a:fillRect/>
          </a:stretch>
        </p:blipFill>
        <p:spPr>
          <a:xfrm>
            <a:off x="2171700" y="4572000"/>
            <a:ext cx="304800" cy="304800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</p:cNvPr>
          <p:cNvPicPr>
            <a:picLocks noRot="1" noChangeAspect="1"/>
          </p:cNvPicPr>
          <p:nvPr>
            <a:wavAudioFile r:embed="rId9" name="Recorded Sound"/>
          </p:nvPr>
        </p:nvPicPr>
        <p:blipFill>
          <a:blip r:embed="rId14" cstate="print"/>
          <a:stretch>
            <a:fillRect/>
          </a:stretch>
        </p:blipFill>
        <p:spPr>
          <a:xfrm>
            <a:off x="2171700" y="4953000"/>
            <a:ext cx="304800" cy="304800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</p:cNvPr>
          <p:cNvPicPr>
            <a:picLocks noRot="1" noChangeAspect="1"/>
          </p:cNvPicPr>
          <p:nvPr>
            <a:wavAudioFile r:embed="rId10" name="Recorded Sound"/>
          </p:nvPr>
        </p:nvPicPr>
        <p:blipFill>
          <a:blip r:embed="rId14" cstate="print"/>
          <a:stretch>
            <a:fillRect/>
          </a:stretch>
        </p:blipFill>
        <p:spPr>
          <a:xfrm>
            <a:off x="2171700" y="5257800"/>
            <a:ext cx="304800" cy="3048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</p:cNvPr>
          <p:cNvPicPr>
            <a:picLocks noRot="1" noChangeAspect="1"/>
          </p:cNvPicPr>
          <p:nvPr>
            <a:wavAudioFile r:embed="rId11" name="Recorded Sound"/>
          </p:nvPr>
        </p:nvPicPr>
        <p:blipFill>
          <a:blip r:embed="rId14" cstate="print"/>
          <a:stretch>
            <a:fillRect/>
          </a:stretch>
        </p:blipFill>
        <p:spPr>
          <a:xfrm>
            <a:off x="2171700" y="5638800"/>
            <a:ext cx="304800" cy="304800"/>
          </a:xfrm>
          <a:prstGeom prst="rect">
            <a:avLst/>
          </a:prstGeom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7239000" y="6400800"/>
            <a:ext cx="1301750" cy="279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7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608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7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1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9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5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6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439201" y="-150912"/>
            <a:ext cx="18473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12825" algn="l"/>
                <a:tab pos="2027238" algn="l"/>
                <a:tab pos="3040063" algn="l"/>
                <a:tab pos="4054475" algn="l"/>
                <a:tab pos="5067300" algn="l"/>
              </a:tabLst>
            </a:pPr>
            <a:endParaRPr lang="fr-FR" sz="2000" b="1" dirty="0" smtClean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12825" algn="l"/>
                <a:tab pos="2027238" algn="l"/>
                <a:tab pos="3040063" algn="l"/>
                <a:tab pos="4054475" algn="l"/>
                <a:tab pos="50673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00" y="1081024"/>
          <a:ext cx="7680424" cy="5014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207"/>
                <a:gridCol w="1554480"/>
                <a:gridCol w="1828800"/>
                <a:gridCol w="457200"/>
                <a:gridCol w="1557937"/>
                <a:gridCol w="1828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Japanese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English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Japanese</a:t>
                      </a:r>
                    </a:p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English</a:t>
                      </a:r>
                      <a:endParaRPr lang="en-US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guest/customer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pulse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ya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kyū</a:t>
                      </a: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baseball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ki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myō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na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odd, peculiar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kyo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nen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last year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shin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rya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invasion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kai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sha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company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ryū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dragon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shu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hobby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ryo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kan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Japanese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inn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49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sho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batsu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punishment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reverse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49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tea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gyū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niku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beef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49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chū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attention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latin typeface="Arial" pitchFamily="34" charset="0"/>
                          <a:cs typeface="Arial" pitchFamily="34" charset="0"/>
                        </a:rPr>
                        <a:t>nin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gyo</a:t>
                      </a: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mermaid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49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chōchō</a:t>
                      </a: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butterfly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nin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gyō</a:t>
                      </a: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doll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nyū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ji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infant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byō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hospital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 hundred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rop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six hundred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hyō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surface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hap</a:t>
                      </a:r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pya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ku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eight hundred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4600" y="22860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Examples of Consonant plus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ya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yu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yo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848600" y="6477000"/>
            <a:ext cx="1149350" cy="279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838200" y="1676400"/>
            <a:ext cx="304800" cy="3048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5" cstate="print"/>
          <a:stretch>
            <a:fillRect/>
          </a:stretch>
        </p:blipFill>
        <p:spPr>
          <a:xfrm>
            <a:off x="4724400" y="1676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76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137920"/>
          <a:ext cx="768096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1554480"/>
                <a:gridCol w="1828800"/>
                <a:gridCol w="457200"/>
                <a:gridCol w="1554480"/>
                <a:gridCol w="1828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Japanese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Japanese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English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kitte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postal stamp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zasshi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magzine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gakkō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school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Nippon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Japan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kekkon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marriage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kippu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ticket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shippai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failure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nikki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diary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massugu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straight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sekken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soap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beppin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pretty woman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sukkari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totally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tokken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privilege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gakki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musical instrument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Issho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together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rippana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wonderful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606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isshō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whole life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ikkai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first floor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mokkin</a:t>
                      </a:r>
                      <a:endParaRPr lang="en-US" sz="1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xylophone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ippun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one minute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hotto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doggu</a:t>
                      </a:r>
                      <a:endParaRPr lang="en-US" sz="1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hotdog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asatte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day after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 tomorrow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doraggu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stoa</a:t>
                      </a:r>
                      <a:endParaRPr lang="en-US" sz="1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drug store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hakka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mint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romanchikku</a:t>
                      </a:r>
                      <a:endParaRPr lang="en-US" sz="1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romantic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shikke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humidity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goshikku</a:t>
                      </a:r>
                      <a:endParaRPr lang="en-US" sz="1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Gothic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itchFamily="34" charset="0"/>
                          <a:cs typeface="Arial" pitchFamily="34" charset="0"/>
                        </a:rPr>
                        <a:t>makka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pure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 red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838200" y="1562100"/>
            <a:ext cx="304800" cy="30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04531" y="51137"/>
            <a:ext cx="32928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Japanese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Syllables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– No. 4</a:t>
            </a:r>
          </a:p>
          <a:p>
            <a:pPr algn="ctr"/>
            <a:endParaRPr lang="en-US" sz="2000" u="sng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Double Consonants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4" cstate="print"/>
          <a:stretch>
            <a:fillRect/>
          </a:stretch>
        </p:blipFill>
        <p:spPr>
          <a:xfrm>
            <a:off x="4724400" y="1562100"/>
            <a:ext cx="304800" cy="304800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924800" y="6629400"/>
            <a:ext cx="1219200" cy="228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8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</TotalTime>
  <Words>698</Words>
  <Application>Microsoft Office PowerPoint</Application>
  <PresentationFormat>On-screen Show (4:3)</PresentationFormat>
  <Paragraphs>426</Paragraphs>
  <Slides>8</Slides>
  <Notes>0</Notes>
  <HiddenSlides>0</HiddenSlides>
  <MMClips>38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116</cp:revision>
  <dcterms:created xsi:type="dcterms:W3CDTF">2012-09-16T04:27:58Z</dcterms:created>
  <dcterms:modified xsi:type="dcterms:W3CDTF">2014-10-20T16:23:35Z</dcterms:modified>
</cp:coreProperties>
</file>